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1073" r:id="rId2"/>
    <p:sldId id="1065" r:id="rId3"/>
    <p:sldId id="1061" r:id="rId4"/>
    <p:sldId id="1071" r:id="rId5"/>
    <p:sldId id="1060" r:id="rId6"/>
    <p:sldId id="1070" r:id="rId7"/>
    <p:sldId id="1062" r:id="rId8"/>
    <p:sldId id="966" r:id="rId9"/>
    <p:sldId id="1013" r:id="rId10"/>
    <p:sldId id="967" r:id="rId11"/>
    <p:sldId id="968" r:id="rId12"/>
    <p:sldId id="1014" r:id="rId13"/>
    <p:sldId id="1015" r:id="rId14"/>
    <p:sldId id="1016" r:id="rId15"/>
    <p:sldId id="1017" r:id="rId16"/>
    <p:sldId id="1019" r:id="rId17"/>
    <p:sldId id="1018" r:id="rId18"/>
    <p:sldId id="1020" r:id="rId19"/>
    <p:sldId id="1021" r:id="rId20"/>
    <p:sldId id="1022" r:id="rId21"/>
    <p:sldId id="1023" r:id="rId22"/>
    <p:sldId id="1024" r:id="rId23"/>
    <p:sldId id="1025" r:id="rId24"/>
    <p:sldId id="1026" r:id="rId25"/>
    <p:sldId id="1074" r:id="rId26"/>
    <p:sldId id="1047" r:id="rId27"/>
    <p:sldId id="1048" r:id="rId28"/>
    <p:sldId id="1027" r:id="rId29"/>
    <p:sldId id="1063" r:id="rId30"/>
    <p:sldId id="1028" r:id="rId31"/>
    <p:sldId id="1029" r:id="rId32"/>
    <p:sldId id="1030" r:id="rId33"/>
    <p:sldId id="1031" r:id="rId34"/>
    <p:sldId id="1032" r:id="rId35"/>
    <p:sldId id="1033" r:id="rId36"/>
    <p:sldId id="1034" r:id="rId37"/>
    <p:sldId id="1042" r:id="rId38"/>
    <p:sldId id="259" r:id="rId39"/>
  </p:sldIdLst>
  <p:sldSz cx="36576000" cy="20574000"/>
  <p:notesSz cx="6858000" cy="9144000"/>
  <p:custDataLst>
    <p:tags r:id="rId4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4" autoAdjust="0"/>
    <p:restoredTop sz="88535" autoAdjust="0"/>
  </p:normalViewPr>
  <p:slideViewPr>
    <p:cSldViewPr snapToGrid="0" snapToObjects="1" showGuides="1">
      <p:cViewPr varScale="1">
        <p:scale>
          <a:sx n="27" d="100"/>
          <a:sy n="27" d="100"/>
        </p:scale>
        <p:origin x="176" y="1272"/>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7/9/2021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7/9/2021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37</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deeplearningcrashcours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6.wdp"/><Relationship Id="rId3" Type="http://schemas.openxmlformats.org/officeDocument/2006/relationships/image" Target="../media/image21.jpg"/><Relationship Id="rId7" Type="http://schemas.openxmlformats.org/officeDocument/2006/relationships/image" Target="../media/image24.jpg"/><Relationship Id="rId12"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7.jpg"/><Relationship Id="rId5" Type="http://schemas.openxmlformats.org/officeDocument/2006/relationships/image" Target="../media/image23.png"/><Relationship Id="rId10" Type="http://schemas.openxmlformats.org/officeDocument/2006/relationships/image" Target="../media/image26.jpg"/><Relationship Id="rId4" Type="http://schemas.openxmlformats.org/officeDocument/2006/relationships/image" Target="../media/image22.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4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44.jpeg"/><Relationship Id="rId4" Type="http://schemas.openxmlformats.org/officeDocument/2006/relationships/image" Target="../media/image65.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jpeg"/><Relationship Id="rId5" Type="http://schemas.openxmlformats.org/officeDocument/2006/relationships/diagramColors" Target="../diagrams/colors1.xml"/><Relationship Id="rId10" Type="http://schemas.openxmlformats.org/officeDocument/2006/relationships/image" Target="../media/image16.jpeg"/><Relationship Id="rId4" Type="http://schemas.openxmlformats.org/officeDocument/2006/relationships/diagramQuickStyle" Target="../diagrams/quickStyle1.xm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9.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298026" y="1497911"/>
            <a:ext cx="35979947" cy="5106410"/>
          </a:xfrm>
        </p:spPr>
        <p:txBody>
          <a:bodyPr>
            <a:normAutofit/>
          </a:bodyPr>
          <a:lstStyle/>
          <a:p>
            <a:pPr algn="ctr"/>
            <a:r>
              <a:rPr lang="en-US" altLang="zh-CN" sz="14800" b="1" i="1" dirty="0">
                <a:solidFill>
                  <a:srgbClr val="FFFF00"/>
                </a:solidFill>
              </a:rPr>
              <a:t>Deep Learning Crash Course</a:t>
            </a:r>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Hui Xue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pic>
        <p:nvPicPr>
          <p:cNvPr id="2050" name="Picture 2">
            <a:extLst>
              <a:ext uri="{FF2B5EF4-FFF2-40B4-BE49-F238E27FC236}">
                <a16:creationId xmlns:a16="http://schemas.microsoft.com/office/drawing/2014/main" id="{A5DBD535-B308-48DD-8196-5CFF882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65" y="8964665"/>
            <a:ext cx="8820150" cy="821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80603-C350-44D5-BDCB-53AB09F6EF35}"/>
              </a:ext>
            </a:extLst>
          </p:cNvPr>
          <p:cNvSpPr/>
          <p:nvPr/>
        </p:nvSpPr>
        <p:spPr>
          <a:xfrm>
            <a:off x="2318452" y="17095459"/>
            <a:ext cx="11700575" cy="923330"/>
          </a:xfrm>
          <a:prstGeom prst="rect">
            <a:avLst/>
          </a:prstGeom>
        </p:spPr>
        <p:txBody>
          <a:bodyPr wrap="none">
            <a:spAutoFit/>
          </a:bodyPr>
          <a:lstStyle/>
          <a:p>
            <a:pPr algn="ctr"/>
            <a:r>
              <a:rPr lang="en-US" b="1" i="1" dirty="0">
                <a:hlinkClick r:id="rId4"/>
              </a:rPr>
              <a:t>www.deeplearningcrashcourse.org</a:t>
            </a:r>
            <a:endParaRPr lang="en-US" i="1" dirty="0"/>
          </a:p>
        </p:txBody>
      </p:sp>
    </p:spTree>
    <p:extLst>
      <p:ext uri="{BB962C8B-B14F-4D97-AF65-F5344CB8AC3E}">
        <p14:creationId xmlns:p14="http://schemas.microsoft.com/office/powerpoint/2010/main" val="195831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881544" y="1414006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881544" y="14140062"/>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p:cNvCxnSpPr>
          <p:nvPr/>
        </p:nvCxnSpPr>
        <p:spPr>
          <a:xfrm>
            <a:off x="3737869"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4460670-3624-4C1A-B6B0-3E2C5B684AD9}"/>
              </a:ext>
            </a:extLst>
          </p:cNvPr>
          <p:cNvSpPr/>
          <p:nvPr/>
        </p:nvSpPr>
        <p:spPr bwMode="auto">
          <a:xfrm>
            <a:off x="15046874" y="13317262"/>
            <a:ext cx="3839151" cy="2585323"/>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054917" y="1460992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0749836" y="14148259"/>
                <a:ext cx="79060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0749836" y="14148259"/>
                <a:ext cx="790601"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2F4131-D715-4631-AA08-F29264E6A192}"/>
                  </a:ext>
                </a:extLst>
              </p:cNvPr>
              <p:cNvSpPr txBox="1"/>
              <p:nvPr/>
            </p:nvSpPr>
            <p:spPr>
              <a:xfrm>
                <a:off x="22818699" y="7455521"/>
                <a:ext cx="12732768" cy="10064294"/>
              </a:xfrm>
              <a:prstGeom prst="rect">
                <a:avLst/>
              </a:prstGeom>
              <a:noFill/>
            </p:spPr>
            <p:txBody>
              <a:bodyPr wrap="square" rtlCol="0">
                <a:spAutoFit/>
              </a:bodyPr>
              <a:lstStyle/>
              <a:p>
                <a:pPr marL="685800" indent="-685800">
                  <a:buFont typeface="Arial" panose="020B0604020202020204" pitchFamily="34" charset="0"/>
                  <a:buChar char="•"/>
                </a:pPr>
                <a:r>
                  <a:rPr lang="en-US" dirty="0"/>
                  <a:t>The term “logits” is often used in DL frameworks</a:t>
                </a:r>
              </a:p>
              <a:p>
                <a:endParaRPr lang="en-US" dirty="0"/>
              </a:p>
              <a:p>
                <a:pPr marL="685800" indent="-685800">
                  <a:buFont typeface="Arial" panose="020B0604020202020204" pitchFamily="34" charset="0"/>
                  <a:buChar char="•"/>
                </a:pPr>
                <a:r>
                  <a:rPr lang="en-US" dirty="0"/>
                  <a:t>Same concept for binary classification</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When models are illustrated, often the sigmoid/</a:t>
                </a:r>
                <a:r>
                  <a:rPr lang="en-US" dirty="0" err="1"/>
                  <a:t>softmax</a:t>
                </a:r>
                <a:r>
                  <a:rPr lang="en-US" dirty="0"/>
                  <a:t> are included in the model plotting</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Loss is computed on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r>
                      <a:rPr lang="en-US" b="1" i="0" smtClean="0">
                        <a:latin typeface="Cambria Math" panose="02040503050406030204" pitchFamily="18" charset="0"/>
                      </a:rPr>
                      <m:t>𝐲</m:t>
                    </m:r>
                    <m:r>
                      <a:rPr lang="en-US" b="0" i="0"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smtClean="0">
                        <a:latin typeface="Cambria Math" panose="02040503050406030204" pitchFamily="18" charset="0"/>
                      </a:rPr>
                      <m:t>)</m:t>
                    </m:r>
                  </m:oMath>
                </a14:m>
                <a:r>
                  <a:rPr lang="en-US" dirty="0"/>
                  <a:t>; every sample is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dirty="0"/>
                  <a:t>; model outputs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a14:m>
                <a:endParaRPr lang="en-US" dirty="0"/>
              </a:p>
              <a:p>
                <a:pPr marL="685800" indent="-68580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952F4131-D715-4631-AA08-F29264E6A192}"/>
                  </a:ext>
                </a:extLst>
              </p:cNvPr>
              <p:cNvSpPr txBox="1">
                <a:spLocks noRot="1" noChangeAspect="1" noMove="1" noResize="1" noEditPoints="1" noAdjustHandles="1" noChangeArrowheads="1" noChangeShapeType="1" noTextEdit="1"/>
              </p:cNvSpPr>
              <p:nvPr/>
            </p:nvSpPr>
            <p:spPr>
              <a:xfrm>
                <a:off x="22818699" y="7455521"/>
                <a:ext cx="12732768" cy="10064294"/>
              </a:xfrm>
              <a:prstGeom prst="rect">
                <a:avLst/>
              </a:prstGeom>
              <a:blipFill>
                <a:blip r:embed="rId4"/>
                <a:stretch>
                  <a:fillRect l="-2298" t="-1696" r="-158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E09C54F-658F-43BC-8924-A6A3A77A4F44}"/>
              </a:ext>
            </a:extLst>
          </p:cNvPr>
          <p:cNvSpPr/>
          <p:nvPr/>
        </p:nvSpPr>
        <p:spPr bwMode="auto">
          <a:xfrm>
            <a:off x="5771603" y="13587257"/>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62" name="Straight Arrow Connector 61">
            <a:extLst>
              <a:ext uri="{FF2B5EF4-FFF2-40B4-BE49-F238E27FC236}">
                <a16:creationId xmlns:a16="http://schemas.microsoft.com/office/drawing/2014/main" id="{04B9D53E-C66B-4A87-BC9A-E0E7F9E009B6}"/>
              </a:ext>
            </a:extLst>
          </p:cNvPr>
          <p:cNvCxnSpPr>
            <a:cxnSpLocks/>
          </p:cNvCxnSpPr>
          <p:nvPr/>
        </p:nvCxnSpPr>
        <p:spPr>
          <a:xfrm>
            <a:off x="10247350"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5718547D-FDF0-49EA-A702-76F26D366F64}"/>
                  </a:ext>
                </a:extLst>
              </p:cNvPr>
              <p:cNvSpPr/>
              <p:nvPr/>
            </p:nvSpPr>
            <p:spPr>
              <a:xfrm>
                <a:off x="12108638" y="14148259"/>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67" name="Rectangle 66">
                <a:extLst>
                  <a:ext uri="{FF2B5EF4-FFF2-40B4-BE49-F238E27FC236}">
                    <a16:creationId xmlns:a16="http://schemas.microsoft.com/office/drawing/2014/main" id="{5718547D-FDF0-49EA-A702-76F26D366F64}"/>
                  </a:ext>
                </a:extLst>
              </p:cNvPr>
              <p:cNvSpPr>
                <a:spLocks noRot="1" noChangeAspect="1" noMove="1" noResize="1" noEditPoints="1" noAdjustHandles="1" noChangeArrowheads="1" noChangeShapeType="1" noTextEdit="1"/>
              </p:cNvSpPr>
              <p:nvPr/>
            </p:nvSpPr>
            <p:spPr>
              <a:xfrm>
                <a:off x="12108638" y="14148259"/>
                <a:ext cx="734496" cy="923330"/>
              </a:xfrm>
              <a:prstGeom prst="rect">
                <a:avLst/>
              </a:prstGeom>
              <a:blipFill>
                <a:blip r:embed="rId5"/>
                <a:stretch>
                  <a:fillRect/>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584713F6-224F-4553-B5F3-2E09D73AB71E}"/>
              </a:ext>
            </a:extLst>
          </p:cNvPr>
          <p:cNvCxnSpPr>
            <a:cxnSpLocks/>
          </p:cNvCxnSpPr>
          <p:nvPr/>
        </p:nvCxnSpPr>
        <p:spPr>
          <a:xfrm>
            <a:off x="12843134"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2519B9FD-62F4-4419-92B6-423D79DE2B83}"/>
                  </a:ext>
                </a:extLst>
              </p:cNvPr>
              <p:cNvSpPr/>
              <p:nvPr/>
            </p:nvSpPr>
            <p:spPr>
              <a:xfrm>
                <a:off x="2881544" y="896330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3" name="Rectangle 72">
                <a:extLst>
                  <a:ext uri="{FF2B5EF4-FFF2-40B4-BE49-F238E27FC236}">
                    <a16:creationId xmlns:a16="http://schemas.microsoft.com/office/drawing/2014/main" id="{2519B9FD-62F4-4419-92B6-423D79DE2B83}"/>
                  </a:ext>
                </a:extLst>
              </p:cNvPr>
              <p:cNvSpPr>
                <a:spLocks noRot="1" noChangeAspect="1" noMove="1" noResize="1" noEditPoints="1" noAdjustHandles="1" noChangeArrowheads="1" noChangeShapeType="1" noTextEdit="1"/>
              </p:cNvSpPr>
              <p:nvPr/>
            </p:nvSpPr>
            <p:spPr>
              <a:xfrm>
                <a:off x="2881544" y="8963303"/>
                <a:ext cx="856325" cy="923330"/>
              </a:xfrm>
              <a:prstGeom prst="rect">
                <a:avLst/>
              </a:prstGeom>
              <a:blipFill>
                <a:blip r:embed="rId6"/>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29270CFC-72CE-4434-8C67-A0F4079383F5}"/>
              </a:ext>
            </a:extLst>
          </p:cNvPr>
          <p:cNvCxnSpPr>
            <a:cxnSpLocks/>
          </p:cNvCxnSpPr>
          <p:nvPr/>
        </p:nvCxnSpPr>
        <p:spPr>
          <a:xfrm>
            <a:off x="3737869"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8CCD777F-F723-4A1F-8FC2-6F486816DEA6}"/>
              </a:ext>
            </a:extLst>
          </p:cNvPr>
          <p:cNvSpPr/>
          <p:nvPr/>
        </p:nvSpPr>
        <p:spPr bwMode="auto">
          <a:xfrm>
            <a:off x="15046874" y="8140503"/>
            <a:ext cx="3839151" cy="2585323"/>
          </a:xfrm>
          <a:prstGeom prst="rect">
            <a:avLst/>
          </a:prstGeom>
          <a:noFill/>
          <a:ln w="76200">
            <a:solidFill>
              <a:schemeClr val="tx1"/>
            </a:solidFill>
            <a:miter lim="800000"/>
            <a:headEnd/>
            <a:tailEnd/>
          </a:ln>
          <a:effectLst/>
        </p:spPr>
        <p:txBody>
          <a:bodyPr wrap="none" rtlCol="0" anchor="ctr"/>
          <a:lstStyle/>
          <a:p>
            <a:pPr algn="ctr"/>
            <a:r>
              <a:rPr lang="en-US" dirty="0">
                <a:latin typeface="Arial"/>
              </a:rPr>
              <a:t>sigmoid</a:t>
            </a:r>
          </a:p>
        </p:txBody>
      </p:sp>
      <p:cxnSp>
        <p:nvCxnSpPr>
          <p:cNvPr id="78" name="Straight Arrow Connector 77">
            <a:extLst>
              <a:ext uri="{FF2B5EF4-FFF2-40B4-BE49-F238E27FC236}">
                <a16:creationId xmlns:a16="http://schemas.microsoft.com/office/drawing/2014/main" id="{ED502AB7-7E7B-4746-AE17-2D12F9363A95}"/>
              </a:ext>
            </a:extLst>
          </p:cNvPr>
          <p:cNvCxnSpPr>
            <a:cxnSpLocks/>
          </p:cNvCxnSpPr>
          <p:nvPr/>
        </p:nvCxnSpPr>
        <p:spPr>
          <a:xfrm>
            <a:off x="19054917" y="943316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AD7E64B-BD6C-4084-BB98-74A0264F1B51}"/>
                  </a:ext>
                </a:extLst>
              </p:cNvPr>
              <p:cNvSpPr/>
              <p:nvPr/>
            </p:nvSpPr>
            <p:spPr>
              <a:xfrm>
                <a:off x="20749836" y="897150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m:oMathPara>
                </a14:m>
                <a:endParaRPr lang="en-US" dirty="0"/>
              </a:p>
            </p:txBody>
          </p:sp>
        </mc:Choice>
        <mc:Fallback xmlns="">
          <p:sp>
            <p:nvSpPr>
              <p:cNvPr id="79" name="Rectangle 78">
                <a:extLst>
                  <a:ext uri="{FF2B5EF4-FFF2-40B4-BE49-F238E27FC236}">
                    <a16:creationId xmlns:a16="http://schemas.microsoft.com/office/drawing/2014/main" id="{0AD7E64B-BD6C-4084-BB98-74A0264F1B51}"/>
                  </a:ext>
                </a:extLst>
              </p:cNvPr>
              <p:cNvSpPr>
                <a:spLocks noRot="1" noChangeAspect="1" noMove="1" noResize="1" noEditPoints="1" noAdjustHandles="1" noChangeArrowheads="1" noChangeShapeType="1" noTextEdit="1"/>
              </p:cNvSpPr>
              <p:nvPr/>
            </p:nvSpPr>
            <p:spPr>
              <a:xfrm>
                <a:off x="20749836" y="8971500"/>
                <a:ext cx="806631" cy="923330"/>
              </a:xfrm>
              <a:prstGeom prst="rect">
                <a:avLst/>
              </a:prstGeom>
              <a:blipFill>
                <a:blip r:embed="rId7"/>
                <a:stretch>
                  <a:fillRect/>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9B8CA331-C79E-44CF-A693-1738FD17070B}"/>
              </a:ext>
            </a:extLst>
          </p:cNvPr>
          <p:cNvSpPr/>
          <p:nvPr/>
        </p:nvSpPr>
        <p:spPr bwMode="auto">
          <a:xfrm>
            <a:off x="5771603" y="8410498"/>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83" name="Straight Arrow Connector 82">
            <a:extLst>
              <a:ext uri="{FF2B5EF4-FFF2-40B4-BE49-F238E27FC236}">
                <a16:creationId xmlns:a16="http://schemas.microsoft.com/office/drawing/2014/main" id="{0E781675-5978-4939-B0E7-2B43738150D3}"/>
              </a:ext>
            </a:extLst>
          </p:cNvPr>
          <p:cNvCxnSpPr>
            <a:cxnSpLocks/>
          </p:cNvCxnSpPr>
          <p:nvPr/>
        </p:nvCxnSpPr>
        <p:spPr>
          <a:xfrm>
            <a:off x="10247350"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212099FE-44CD-4D50-8251-7A60192F254C}"/>
                  </a:ext>
                </a:extLst>
              </p:cNvPr>
              <p:cNvSpPr/>
              <p:nvPr/>
            </p:nvSpPr>
            <p:spPr>
              <a:xfrm>
                <a:off x="12108638" y="8971500"/>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xmlns="">
          <p:sp>
            <p:nvSpPr>
              <p:cNvPr id="84" name="Rectangle 83">
                <a:extLst>
                  <a:ext uri="{FF2B5EF4-FFF2-40B4-BE49-F238E27FC236}">
                    <a16:creationId xmlns:a16="http://schemas.microsoft.com/office/drawing/2014/main" id="{212099FE-44CD-4D50-8251-7A60192F254C}"/>
                  </a:ext>
                </a:extLst>
              </p:cNvPr>
              <p:cNvSpPr>
                <a:spLocks noRot="1" noChangeAspect="1" noMove="1" noResize="1" noEditPoints="1" noAdjustHandles="1" noChangeArrowheads="1" noChangeShapeType="1" noTextEdit="1"/>
              </p:cNvSpPr>
              <p:nvPr/>
            </p:nvSpPr>
            <p:spPr>
              <a:xfrm>
                <a:off x="12108638" y="8971500"/>
                <a:ext cx="734496" cy="923330"/>
              </a:xfrm>
              <a:prstGeom prst="rect">
                <a:avLst/>
              </a:prstGeom>
              <a:blipFill>
                <a:blip r:embed="rId8"/>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B49EAB66-C42F-4AF7-B395-E4269F9DDBCC}"/>
              </a:ext>
            </a:extLst>
          </p:cNvPr>
          <p:cNvCxnSpPr>
            <a:cxnSpLocks/>
          </p:cNvCxnSpPr>
          <p:nvPr/>
        </p:nvCxnSpPr>
        <p:spPr>
          <a:xfrm>
            <a:off x="12843134"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20CE0FB-C293-4443-9DB9-7FC2BAC47760}"/>
              </a:ext>
            </a:extLst>
          </p:cNvPr>
          <p:cNvCxnSpPr>
            <a:cxnSpLocks/>
          </p:cNvCxnSpPr>
          <p:nvPr/>
        </p:nvCxnSpPr>
        <p:spPr>
          <a:xfrm flipH="1">
            <a:off x="12560968" y="7387390"/>
            <a:ext cx="745958" cy="1575913"/>
          </a:xfrm>
          <a:prstGeom prst="straightConnector1">
            <a:avLst/>
          </a:prstGeom>
          <a:ln w="762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EDF1338-F4A6-4FFC-A6CA-C6E19EC64049}"/>
              </a:ext>
            </a:extLst>
          </p:cNvPr>
          <p:cNvSpPr/>
          <p:nvPr/>
        </p:nvSpPr>
        <p:spPr>
          <a:xfrm>
            <a:off x="12560968" y="6346864"/>
            <a:ext cx="1800493" cy="923330"/>
          </a:xfrm>
          <a:prstGeom prst="rect">
            <a:avLst/>
          </a:prstGeom>
        </p:spPr>
        <p:txBody>
          <a:bodyPr wrap="none">
            <a:spAutoFit/>
          </a:bodyPr>
          <a:lstStyle/>
          <a:p>
            <a:r>
              <a:rPr lang="en-US" dirty="0"/>
              <a:t>logits</a:t>
            </a:r>
          </a:p>
        </p:txBody>
      </p:sp>
    </p:spTree>
    <p:extLst>
      <p:ext uri="{BB962C8B-B14F-4D97-AF65-F5344CB8AC3E}">
        <p14:creationId xmlns:p14="http://schemas.microsoft.com/office/powerpoint/2010/main" val="134082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Input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
        <p:nvSpPr>
          <p:cNvPr id="9" name="TextBox 8">
            <a:extLst>
              <a:ext uri="{FF2B5EF4-FFF2-40B4-BE49-F238E27FC236}">
                <a16:creationId xmlns:a16="http://schemas.microsoft.com/office/drawing/2014/main" id="{D2AF6B76-3048-49E3-AF15-3A0D10E00686}"/>
              </a:ext>
            </a:extLst>
          </p:cNvPr>
          <p:cNvSpPr txBox="1"/>
          <p:nvPr/>
        </p:nvSpPr>
        <p:spPr>
          <a:xfrm>
            <a:off x="25097874" y="15063537"/>
            <a:ext cx="9767697" cy="1754326"/>
          </a:xfrm>
          <a:prstGeom prst="rect">
            <a:avLst/>
          </a:prstGeom>
          <a:noFill/>
        </p:spPr>
        <p:txBody>
          <a:bodyPr wrap="square" rtlCol="0">
            <a:spAutoFit/>
          </a:bodyPr>
          <a:lstStyle/>
          <a:p>
            <a:r>
              <a:rPr lang="en-US" dirty="0"/>
              <a:t>This is a two-layer network (does </a:t>
            </a:r>
            <a:r>
              <a:rPr lang="en-US"/>
              <a:t>not count input layer).</a:t>
            </a:r>
          </a:p>
        </p:txBody>
      </p:sp>
    </p:spTree>
    <p:extLst>
      <p:ext uri="{BB962C8B-B14F-4D97-AF65-F5344CB8AC3E}">
        <p14:creationId xmlns:p14="http://schemas.microsoft.com/office/powerpoint/2010/main" val="102525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81224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7962</TotalTime>
  <Words>2016</Words>
  <Application>Microsoft Office PowerPoint</Application>
  <PresentationFormat>Custom</PresentationFormat>
  <Paragraphs>553</Paragraphs>
  <Slides>38</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Lucida Grande</vt:lpstr>
      <vt:lpstr>NexusSans</vt:lpstr>
      <vt:lpstr>Open Sans</vt:lpstr>
      <vt:lpstr>SFMono-Regular</vt:lpstr>
      <vt:lpstr>Ubuntu</vt:lpstr>
      <vt:lpstr>Arial</vt:lpstr>
      <vt:lpstr>Calibri</vt:lpstr>
      <vt:lpstr>Cambria Math</vt:lpstr>
      <vt:lpstr>Wingdings</vt:lpstr>
      <vt:lpstr>Office Theme</vt:lpstr>
      <vt:lpstr>PowerPoint Presentation</vt:lpstr>
      <vt:lpstr>Lecture 1</vt:lpstr>
      <vt:lpstr>Linear regression</vt:lpstr>
      <vt:lpstr>Deep Learning model is data-driven</vt:lpstr>
      <vt:lpstr>Feature engineering</vt:lpstr>
      <vt:lpstr>Data driven detection</vt:lpstr>
      <vt:lpstr>Deep Learning changes the paradigm</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Logits</vt:lpstr>
      <vt:lpstr>Universal Approximation</vt:lpstr>
      <vt:lpstr>Universal Approximation</vt:lpstr>
      <vt:lpstr>Binary vs. multi-class classification</vt:lpstr>
      <vt:lpstr>Activation functions</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Hui</cp:lastModifiedBy>
  <cp:revision>2263</cp:revision>
  <dcterms:created xsi:type="dcterms:W3CDTF">2010-08-11T18:35:55Z</dcterms:created>
  <dcterms:modified xsi:type="dcterms:W3CDTF">2021-07-09T22:42:05Z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